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4" r:id="rId4"/>
  </p:sldMasterIdLst>
  <p:notesMasterIdLst>
    <p:notesMasterId r:id="rId28"/>
  </p:notesMasterIdLst>
  <p:sldIdLst>
    <p:sldId id="256" r:id="rId5"/>
    <p:sldId id="257" r:id="rId6"/>
    <p:sldId id="258" r:id="rId7"/>
    <p:sldId id="268" r:id="rId8"/>
    <p:sldId id="259" r:id="rId9"/>
    <p:sldId id="269" r:id="rId10"/>
    <p:sldId id="260" r:id="rId11"/>
    <p:sldId id="270" r:id="rId12"/>
    <p:sldId id="262" r:id="rId13"/>
    <p:sldId id="271" r:id="rId14"/>
    <p:sldId id="261" r:id="rId15"/>
    <p:sldId id="272" r:id="rId16"/>
    <p:sldId id="263" r:id="rId17"/>
    <p:sldId id="273" r:id="rId18"/>
    <p:sldId id="264" r:id="rId19"/>
    <p:sldId id="274" r:id="rId20"/>
    <p:sldId id="265" r:id="rId21"/>
    <p:sldId id="275" r:id="rId22"/>
    <p:sldId id="266" r:id="rId23"/>
    <p:sldId id="276" r:id="rId24"/>
    <p:sldId id="267" r:id="rId25"/>
    <p:sldId id="277" r:id="rId26"/>
    <p:sldId id="278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58" autoAdjust="0"/>
    <p:restoredTop sz="96327"/>
  </p:normalViewPr>
  <p:slideViewPr>
    <p:cSldViewPr snapToGrid="0" snapToObjects="1">
      <p:cViewPr varScale="1">
        <p:scale>
          <a:sx n="85" d="100"/>
          <a:sy n="85" d="100"/>
        </p:scale>
        <p:origin x="9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477D7-B2B2-8544-962F-AF59129CC6E8}" type="datetimeFigureOut">
              <a:rPr lang="nl-NL" smtClean="0"/>
              <a:t>14-9-2022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56EEE-7846-CD4F-9AB7-7B52819B5E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165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A56EEE-7846-CD4F-9AB7-7B52819B5E7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9648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A56EEE-7846-CD4F-9AB7-7B52819B5E7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9004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5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5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8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52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97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7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2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8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2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13" r:id="rId6"/>
    <p:sldLayoutId id="2147483808" r:id="rId7"/>
    <p:sldLayoutId id="2147483809" r:id="rId8"/>
    <p:sldLayoutId id="2147483810" r:id="rId9"/>
    <p:sldLayoutId id="2147483812" r:id="rId10"/>
    <p:sldLayoutId id="214748381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ense.inf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06D62A2-ECA3-4A1D-B1BB-F2659EAF0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3CD695-83CA-8141-9BB8-D74C490B7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4" y="4724638"/>
            <a:ext cx="10909640" cy="904970"/>
          </a:xfrm>
        </p:spPr>
        <p:txBody>
          <a:bodyPr anchor="ctr">
            <a:noAutofit/>
          </a:bodyPr>
          <a:lstStyle/>
          <a:p>
            <a:pPr algn="ctr"/>
            <a:r>
              <a:rPr lang="nl-NL" sz="8000" b="1" dirty="0">
                <a:latin typeface="+mn-lt"/>
                <a:ea typeface="Menlo" panose="020B0609030804020204" pitchFamily="49" charset="0"/>
                <a:cs typeface="Varela Round" pitchFamily="2" charset="-79"/>
              </a:rPr>
              <a:t>Welkom</a:t>
            </a:r>
            <a:endParaRPr lang="nl-NL" sz="6600" b="1" dirty="0">
              <a:latin typeface="+mn-lt"/>
              <a:ea typeface="Menlo" panose="020B0609030804020204" pitchFamily="49" charset="0"/>
              <a:cs typeface="Varela Round" pitchFamily="2" charset="-79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1A058C3-0DA0-E341-A250-932BD0F472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4432" y="306094"/>
            <a:ext cx="10982675" cy="382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41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281"/>
            <a:ext cx="10687756" cy="184749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B050"/>
                </a:solidFill>
              </a:rPr>
              <a:t>W</a:t>
            </a:r>
            <a:r>
              <a:rPr lang="nl-NL" sz="4800" dirty="0">
                <a:solidFill>
                  <a:srgbClr val="00B050"/>
                </a:solidFill>
              </a:rPr>
              <a:t>aar!</a:t>
            </a:r>
            <a:br>
              <a:rPr lang="nl-NL" sz="4800" dirty="0">
                <a:solidFill>
                  <a:srgbClr val="00B050"/>
                </a:solidFill>
              </a:rPr>
            </a:br>
            <a:br>
              <a:rPr lang="nl-NL" sz="4800" dirty="0">
                <a:solidFill>
                  <a:srgbClr val="00B050"/>
                </a:solidFill>
              </a:rPr>
            </a:br>
            <a:br>
              <a:rPr lang="nl-NL" sz="4800" dirty="0">
                <a:solidFill>
                  <a:srgbClr val="00B050"/>
                </a:solidFill>
              </a:rPr>
            </a:b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5655"/>
            <a:ext cx="10515600" cy="34155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3200" b="1" i="0" u="none" strike="noStrike" baseline="0" dirty="0">
                <a:solidFill>
                  <a:srgbClr val="000000"/>
                </a:solidFill>
              </a:rPr>
              <a:t>Als een meisje nog bloedt, kan er alweer een nieuw eitje aan het groeien zijn.</a:t>
            </a:r>
          </a:p>
          <a:p>
            <a:pPr marL="0" indent="0">
              <a:buNone/>
            </a:pPr>
            <a:endParaRPr lang="nl-NL" sz="3200" b="1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3200" b="1" i="0" u="none" strike="noStrike" baseline="0" dirty="0">
                <a:solidFill>
                  <a:srgbClr val="000000"/>
                </a:solidFill>
              </a:rPr>
              <a:t>De zaadcellen blijven ook nog een aantal dagen leven, dus als dan een eitje vrij komt… </a:t>
            </a:r>
          </a:p>
          <a:p>
            <a:endParaRPr lang="nl-NL" sz="3200" b="1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3200" b="1" i="0" u="none" strike="noStrike" baseline="0" dirty="0">
                <a:solidFill>
                  <a:srgbClr val="000000"/>
                </a:solidFill>
              </a:rPr>
              <a:t>Wist je dat een meisje ook zwanger kan raken als ze nog nooit ongesteld is geweest? Je weet immers nooit wanneer de eerste eisprong komt!</a:t>
            </a:r>
            <a:endParaRPr lang="nl-NL" sz="23900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3245B0-6926-ACFC-C4BC-7578B9B00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03676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3062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281"/>
            <a:ext cx="10687756" cy="1847497"/>
          </a:xfrm>
        </p:spPr>
        <p:txBody>
          <a:bodyPr>
            <a:normAutofit fontScale="90000"/>
          </a:bodyPr>
          <a:lstStyle/>
          <a:p>
            <a:r>
              <a:rPr lang="nl-NL" sz="4800" dirty="0"/>
              <a:t>Waar of niet waar?</a:t>
            </a:r>
            <a:br>
              <a:rPr lang="nl-NL" sz="4800" dirty="0"/>
            </a:br>
            <a:br>
              <a:rPr lang="nl-NL" sz="4800" dirty="0"/>
            </a:br>
            <a:br>
              <a:rPr lang="nl-NL" sz="4800" dirty="0"/>
            </a:br>
            <a:r>
              <a:rPr lang="nl-NL" sz="4800" dirty="0"/>
              <a:t>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5778"/>
            <a:ext cx="10515600" cy="3415566"/>
          </a:xfrm>
        </p:spPr>
        <p:txBody>
          <a:bodyPr/>
          <a:lstStyle/>
          <a:p>
            <a:pPr marL="0" indent="0">
              <a:buNone/>
            </a:pPr>
            <a:endParaRPr lang="nl-NL" sz="2800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600" b="1" dirty="0"/>
              <a:t>Als je je goed wast na de seks, kun je een soa of zwangerschap voorkomen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62E34E3-B263-8759-8997-C6222EDD3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03676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8272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281"/>
            <a:ext cx="10687756" cy="1847497"/>
          </a:xfrm>
        </p:spPr>
        <p:txBody>
          <a:bodyPr>
            <a:normAutofit fontScale="90000"/>
          </a:bodyPr>
          <a:lstStyle/>
          <a:p>
            <a:r>
              <a:rPr lang="nl-NL" sz="4800" dirty="0">
                <a:solidFill>
                  <a:srgbClr val="FF0000"/>
                </a:solidFill>
              </a:rPr>
              <a:t>Niet waar!</a:t>
            </a:r>
            <a:br>
              <a:rPr lang="nl-NL" sz="4800" dirty="0"/>
            </a:br>
            <a:br>
              <a:rPr lang="nl-NL" sz="4800" dirty="0"/>
            </a:br>
            <a:br>
              <a:rPr lang="nl-NL" sz="4800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5655"/>
            <a:ext cx="10515600" cy="34155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3200" b="1" i="0" u="none" strike="noStrike" baseline="0" dirty="0">
                <a:solidFill>
                  <a:srgbClr val="000000"/>
                </a:solidFill>
              </a:rPr>
              <a:t>Een soa kun je niet weg wassen. Zaad kun je niet uit de vagina spoelen.</a:t>
            </a:r>
          </a:p>
          <a:p>
            <a:pPr marL="0" indent="0">
              <a:buNone/>
            </a:pPr>
            <a:endParaRPr lang="nl-NL" sz="3200" b="1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3200" b="1" i="0" u="none" strike="noStrike" baseline="0" dirty="0">
                <a:solidFill>
                  <a:srgbClr val="000000"/>
                </a:solidFill>
              </a:rPr>
              <a:t>De enige manier om een soa te voorkomen, is om een mannencondoom, vrouwencondoom of beflapje te gebruiken.</a:t>
            </a:r>
          </a:p>
          <a:p>
            <a:pPr marL="0" indent="0">
              <a:buNone/>
            </a:pPr>
            <a:endParaRPr lang="nl-NL" sz="3200" b="1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3200" b="1" i="0" u="none" strike="noStrike" baseline="0" dirty="0">
                <a:solidFill>
                  <a:srgbClr val="000000"/>
                </a:solidFill>
              </a:rPr>
              <a:t>De enige manier om bij penis-in-vagina seks een zwangerschap te voorkomen, is om een anticonceptiemethode te gebruiken.</a:t>
            </a:r>
            <a:endParaRPr lang="nl-NL" sz="23900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3245B0-6926-ACFC-C4BC-7578B9B00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03676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0017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281"/>
            <a:ext cx="10687756" cy="1847497"/>
          </a:xfrm>
        </p:spPr>
        <p:txBody>
          <a:bodyPr>
            <a:normAutofit fontScale="90000"/>
          </a:bodyPr>
          <a:lstStyle/>
          <a:p>
            <a:r>
              <a:rPr lang="nl-NL" sz="4800" dirty="0"/>
              <a:t>Waar of niet waar?</a:t>
            </a:r>
            <a:br>
              <a:rPr lang="nl-NL" sz="4800" dirty="0"/>
            </a:br>
            <a:br>
              <a:rPr lang="nl-NL" sz="4800" dirty="0"/>
            </a:br>
            <a:br>
              <a:rPr lang="nl-NL" sz="4800" dirty="0"/>
            </a:br>
            <a:r>
              <a:rPr lang="nl-NL" sz="4800" dirty="0"/>
              <a:t>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5778"/>
            <a:ext cx="10515600" cy="3415566"/>
          </a:xfrm>
        </p:spPr>
        <p:txBody>
          <a:bodyPr/>
          <a:lstStyle/>
          <a:p>
            <a:pPr marL="0" indent="0">
              <a:buNone/>
            </a:pPr>
            <a:endParaRPr lang="nl-NL" sz="2800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600" b="1" dirty="0"/>
              <a:t>De pil moet je elke dag rond dezelfde tijd slikken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03BC21-83CC-0F7A-C5E8-D88302271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03676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3990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281"/>
            <a:ext cx="10687756" cy="184749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B050"/>
                </a:solidFill>
              </a:rPr>
              <a:t>W</a:t>
            </a:r>
            <a:r>
              <a:rPr lang="nl-NL" sz="4800" dirty="0">
                <a:solidFill>
                  <a:srgbClr val="00B050"/>
                </a:solidFill>
              </a:rPr>
              <a:t>aar!</a:t>
            </a:r>
            <a:br>
              <a:rPr lang="nl-NL" sz="4800" dirty="0">
                <a:solidFill>
                  <a:srgbClr val="00B050"/>
                </a:solidFill>
              </a:rPr>
            </a:br>
            <a:br>
              <a:rPr lang="nl-NL" sz="4800" dirty="0">
                <a:solidFill>
                  <a:srgbClr val="00B050"/>
                </a:solidFill>
              </a:rPr>
            </a:br>
            <a:br>
              <a:rPr lang="nl-NL" sz="4800" dirty="0">
                <a:solidFill>
                  <a:srgbClr val="00B050"/>
                </a:solidFill>
              </a:rPr>
            </a:b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467"/>
            <a:ext cx="10515600" cy="38137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3200" b="1" i="0" u="none" strike="noStrike" baseline="0" dirty="0">
                <a:solidFill>
                  <a:srgbClr val="000000"/>
                </a:solidFill>
              </a:rPr>
              <a:t>Inderdaad, als je de pil elke dag rond hetzelfde tijdstip slikt, is hij heel betrouwbaar. </a:t>
            </a:r>
            <a:br>
              <a:rPr lang="nl-NL" sz="3200" b="1" i="0" u="none" strike="noStrike" baseline="0" dirty="0">
                <a:solidFill>
                  <a:srgbClr val="000000"/>
                </a:solidFill>
              </a:rPr>
            </a:br>
            <a:endParaRPr lang="nl-NL" sz="3200" b="1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3200" b="1" i="0" u="none" strike="noStrike" baseline="0" dirty="0">
                <a:solidFill>
                  <a:srgbClr val="000000"/>
                </a:solidFill>
              </a:rPr>
              <a:t>Dus niet alleen slikken voor of na seks!</a:t>
            </a:r>
            <a:br>
              <a:rPr lang="nl-NL" sz="3200" b="1" i="0" u="none" strike="noStrike" baseline="0" dirty="0">
                <a:solidFill>
                  <a:srgbClr val="000000"/>
                </a:solidFill>
              </a:rPr>
            </a:br>
            <a:endParaRPr lang="nl-NL" sz="3200" b="1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3200" b="1" i="0" u="none" strike="noStrike" baseline="0" dirty="0">
                <a:solidFill>
                  <a:srgbClr val="000000"/>
                </a:solidFill>
              </a:rPr>
              <a:t>En ben je 1 of meer dagen een pil vergeten?</a:t>
            </a:r>
            <a:br>
              <a:rPr lang="nl-NL" sz="3200" b="1" i="0" u="none" strike="noStrike" baseline="0" dirty="0">
                <a:solidFill>
                  <a:srgbClr val="000000"/>
                </a:solidFill>
              </a:rPr>
            </a:br>
            <a:endParaRPr lang="nl-NL" sz="3200" b="1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3200" b="1" i="0" u="none" strike="noStrike" baseline="0" dirty="0">
                <a:solidFill>
                  <a:srgbClr val="000000"/>
                </a:solidFill>
              </a:rPr>
              <a:t>Of heb je overgegeven of diarree? Check de ‘Hulp bij pil vergeten’ op Sense.info om te zien wat je dan moet doen!</a:t>
            </a:r>
            <a:endParaRPr lang="nl-NL" sz="49600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3245B0-6926-ACFC-C4BC-7578B9B00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03676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6410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281"/>
            <a:ext cx="10687756" cy="1847497"/>
          </a:xfrm>
        </p:spPr>
        <p:txBody>
          <a:bodyPr>
            <a:normAutofit fontScale="90000"/>
          </a:bodyPr>
          <a:lstStyle/>
          <a:p>
            <a:r>
              <a:rPr lang="nl-NL" sz="4800" dirty="0"/>
              <a:t>Waar of niet waar?</a:t>
            </a:r>
            <a:br>
              <a:rPr lang="nl-NL" sz="4800" dirty="0"/>
            </a:br>
            <a:br>
              <a:rPr lang="nl-NL" sz="4800" dirty="0"/>
            </a:br>
            <a:br>
              <a:rPr lang="nl-NL" sz="4800" dirty="0"/>
            </a:br>
            <a:r>
              <a:rPr lang="nl-NL" sz="4800" dirty="0"/>
              <a:t>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5778"/>
            <a:ext cx="10515600" cy="3415566"/>
          </a:xfrm>
        </p:spPr>
        <p:txBody>
          <a:bodyPr/>
          <a:lstStyle/>
          <a:p>
            <a:pPr marL="0" indent="0">
              <a:buNone/>
            </a:pPr>
            <a:endParaRPr lang="nl-NL" sz="2800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600" b="1" dirty="0"/>
              <a:t>Er is nu ook een mannenpil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03BC21-83CC-0F7A-C5E8-D88302271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03676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8052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281"/>
            <a:ext cx="10687756" cy="1847497"/>
          </a:xfrm>
        </p:spPr>
        <p:txBody>
          <a:bodyPr>
            <a:normAutofit fontScale="90000"/>
          </a:bodyPr>
          <a:lstStyle/>
          <a:p>
            <a:r>
              <a:rPr lang="nl-NL" sz="4800" dirty="0">
                <a:solidFill>
                  <a:srgbClr val="FF0000"/>
                </a:solidFill>
              </a:rPr>
              <a:t>Niet waar!</a:t>
            </a:r>
            <a:br>
              <a:rPr lang="nl-NL" sz="4800" dirty="0"/>
            </a:br>
            <a:br>
              <a:rPr lang="nl-NL" sz="4800" dirty="0"/>
            </a:br>
            <a:br>
              <a:rPr lang="nl-NL" sz="4800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5655"/>
            <a:ext cx="10515600" cy="3415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i="0" u="none" strike="noStrike" baseline="0" dirty="0">
                <a:solidFill>
                  <a:srgbClr val="000000"/>
                </a:solidFill>
              </a:rPr>
              <a:t>Helaas is er nog geen pil of ander anticonceptiemiddel voor mannen…</a:t>
            </a:r>
          </a:p>
          <a:p>
            <a:endParaRPr lang="nl-NL" sz="3200" b="1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3200" b="1" i="0" u="none" strike="noStrike" baseline="0" dirty="0">
                <a:solidFill>
                  <a:srgbClr val="000000"/>
                </a:solidFill>
              </a:rPr>
              <a:t>Er zijn wel middelen ontwikkeld, maar die zijn nog niet verkrijgbaar.</a:t>
            </a:r>
          </a:p>
          <a:p>
            <a:endParaRPr lang="nl-NL" sz="3200" b="1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3200" b="1" i="0" u="none" strike="noStrike" baseline="0" dirty="0">
                <a:solidFill>
                  <a:srgbClr val="000000"/>
                </a:solidFill>
              </a:rPr>
              <a:t>Jongens kunnen dus zelf alleen het mannencondoom gebruiken om te zorgen dat ze geen vader worden</a:t>
            </a:r>
            <a:endParaRPr lang="nl-NL" sz="49600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3245B0-6926-ACFC-C4BC-7578B9B00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03676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5524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281"/>
            <a:ext cx="10687756" cy="1847497"/>
          </a:xfrm>
        </p:spPr>
        <p:txBody>
          <a:bodyPr>
            <a:normAutofit fontScale="90000"/>
          </a:bodyPr>
          <a:lstStyle/>
          <a:p>
            <a:r>
              <a:rPr lang="nl-NL" sz="4800" dirty="0"/>
              <a:t>Waar of niet waar?</a:t>
            </a:r>
            <a:br>
              <a:rPr lang="nl-NL" sz="4800" dirty="0"/>
            </a:br>
            <a:br>
              <a:rPr lang="nl-NL" sz="4800" dirty="0"/>
            </a:br>
            <a:br>
              <a:rPr lang="nl-NL" sz="4800" dirty="0"/>
            </a:br>
            <a:r>
              <a:rPr lang="nl-NL" sz="4800" dirty="0"/>
              <a:t>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5778"/>
            <a:ext cx="10515600" cy="3415566"/>
          </a:xfrm>
        </p:spPr>
        <p:txBody>
          <a:bodyPr/>
          <a:lstStyle/>
          <a:p>
            <a:pPr marL="0" indent="0">
              <a:buNone/>
            </a:pPr>
            <a:endParaRPr lang="nl-NL" sz="2800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600" b="1" dirty="0"/>
              <a:t>Er zijn meer dan 10 verschillende anticonceptiemiddelen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03BC21-83CC-0F7A-C5E8-D88302271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03676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0553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281"/>
            <a:ext cx="10687756" cy="184749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B050"/>
                </a:solidFill>
              </a:rPr>
              <a:t>W</a:t>
            </a:r>
            <a:r>
              <a:rPr lang="nl-NL" sz="4800" dirty="0">
                <a:solidFill>
                  <a:srgbClr val="00B050"/>
                </a:solidFill>
              </a:rPr>
              <a:t>aar!</a:t>
            </a:r>
            <a:br>
              <a:rPr lang="nl-NL" sz="4800" dirty="0">
                <a:solidFill>
                  <a:srgbClr val="00B050"/>
                </a:solidFill>
              </a:rPr>
            </a:br>
            <a:br>
              <a:rPr lang="nl-NL" sz="4800" dirty="0">
                <a:solidFill>
                  <a:srgbClr val="00B050"/>
                </a:solidFill>
              </a:rPr>
            </a:br>
            <a:br>
              <a:rPr lang="nl-NL" sz="4800" dirty="0">
                <a:solidFill>
                  <a:srgbClr val="00B050"/>
                </a:solidFill>
              </a:rPr>
            </a:b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44" y="1840089"/>
            <a:ext cx="4413956" cy="469617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b="1" i="0" u="none" strike="noStrike" baseline="0" dirty="0">
                <a:solidFill>
                  <a:srgbClr val="000000"/>
                </a:solidFill>
              </a:rPr>
              <a:t>Pil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i="0" u="none" strike="noStrike" baseline="0" dirty="0">
                <a:solidFill>
                  <a:srgbClr val="000000"/>
                </a:solidFill>
              </a:rPr>
              <a:t>Minipil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i="0" u="none" strike="noStrike" baseline="0" dirty="0">
                <a:solidFill>
                  <a:srgbClr val="000000"/>
                </a:solidFill>
              </a:rPr>
              <a:t>Condoom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i="0" u="none" strike="noStrike" baseline="0" dirty="0">
                <a:solidFill>
                  <a:srgbClr val="000000"/>
                </a:solidFill>
              </a:rPr>
              <a:t>Koperspiraal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i="0" u="none" strike="noStrike" baseline="0" dirty="0">
                <a:solidFill>
                  <a:srgbClr val="000000"/>
                </a:solidFill>
              </a:rPr>
              <a:t>Hormoonspiraal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i="0" u="none" strike="noStrike" baseline="0" dirty="0">
                <a:solidFill>
                  <a:srgbClr val="000000"/>
                </a:solidFill>
              </a:rPr>
              <a:t>Hormoonstaafje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i="0" u="none" strike="noStrike" baseline="0" dirty="0">
                <a:solidFill>
                  <a:srgbClr val="000000"/>
                </a:solidFill>
              </a:rPr>
              <a:t>Prikpil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i="0" u="none" strike="noStrike" baseline="0" dirty="0">
                <a:solidFill>
                  <a:srgbClr val="000000"/>
                </a:solidFill>
              </a:rPr>
              <a:t>Anticonceptie ring in de vagina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3245B0-6926-ACFC-C4BC-7578B9B00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03676"/>
            <a:ext cx="2043289" cy="9640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C4F6920-D0EE-AA6F-770B-E932B227BC00}"/>
              </a:ext>
            </a:extLst>
          </p:cNvPr>
          <p:cNvSpPr txBox="1"/>
          <p:nvPr/>
        </p:nvSpPr>
        <p:spPr>
          <a:xfrm>
            <a:off x="6005689" y="1964267"/>
            <a:ext cx="54299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nl-NL" sz="2800" b="1" i="0" u="none" strike="noStrike" baseline="0" dirty="0">
                <a:solidFill>
                  <a:srgbClr val="000000"/>
                </a:solidFill>
              </a:rPr>
              <a:t>Anticonceptiepleister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nl-NL" sz="2800" b="1" i="0" u="none" strike="noStrike" baseline="0" dirty="0">
                <a:solidFill>
                  <a:srgbClr val="000000"/>
                </a:solidFill>
              </a:rPr>
              <a:t>Pessarium met zaaddodendegel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nl-NL" sz="2800" b="1" i="0" u="none" strike="noStrike" baseline="0" dirty="0">
                <a:solidFill>
                  <a:srgbClr val="000000"/>
                </a:solidFill>
              </a:rPr>
              <a:t>Vrouwencondoom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nl-NL" sz="2800" b="1" i="0" u="none" strike="noStrike" baseline="0" dirty="0">
                <a:solidFill>
                  <a:srgbClr val="000000"/>
                </a:solidFill>
              </a:rPr>
              <a:t>Sterilisatieman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nl-NL" sz="2800" b="1" i="0" u="none" strike="noStrike" baseline="0" dirty="0">
                <a:solidFill>
                  <a:srgbClr val="000000"/>
                </a:solidFill>
              </a:rPr>
              <a:t>Sterilisatievrouw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nl-NL" sz="2800" b="1" i="0" u="none" strike="noStrike" baseline="0" dirty="0">
                <a:solidFill>
                  <a:srgbClr val="000000"/>
                </a:solidFill>
              </a:rPr>
              <a:t>Periodieke onthouding (geen seks op vruchtbare dagen) </a:t>
            </a:r>
            <a:r>
              <a:rPr lang="nl-NL" sz="2800" b="1" i="1" u="none" strike="noStrike" baseline="0" dirty="0">
                <a:solidFill>
                  <a:srgbClr val="FF0000"/>
                </a:solidFill>
              </a:rPr>
              <a:t>Minder betrouwbaar!</a:t>
            </a:r>
            <a:endParaRPr lang="nl-NL" sz="2800" b="1" i="0" u="none" strike="noStrike" baseline="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 startAt="9"/>
            </a:pPr>
            <a:r>
              <a:rPr lang="nl-NL" sz="2800" b="1" i="0" u="none" strike="noStrike" baseline="0" dirty="0">
                <a:solidFill>
                  <a:srgbClr val="000000"/>
                </a:solidFill>
              </a:rPr>
              <a:t>Terugtrekken voor het klaarkomen </a:t>
            </a:r>
            <a:r>
              <a:rPr lang="nl-NL" sz="2800" b="1" i="1" u="none" strike="noStrike" baseline="0" dirty="0">
                <a:solidFill>
                  <a:srgbClr val="FF0000"/>
                </a:solidFill>
              </a:rPr>
              <a:t>Minder betrouwbaar!</a:t>
            </a:r>
            <a:endParaRPr lang="nl-NL" sz="2800" b="1" i="0" u="none" strike="noStrike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85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281"/>
            <a:ext cx="10687756" cy="1847497"/>
          </a:xfrm>
        </p:spPr>
        <p:txBody>
          <a:bodyPr>
            <a:normAutofit fontScale="90000"/>
          </a:bodyPr>
          <a:lstStyle/>
          <a:p>
            <a:r>
              <a:rPr lang="nl-NL" sz="4800" dirty="0"/>
              <a:t>Waar of niet waar?</a:t>
            </a:r>
            <a:br>
              <a:rPr lang="nl-NL" sz="4800" dirty="0"/>
            </a:br>
            <a:br>
              <a:rPr lang="nl-NL" sz="4800" dirty="0"/>
            </a:br>
            <a:br>
              <a:rPr lang="nl-NL" sz="4800" dirty="0"/>
            </a:br>
            <a:r>
              <a:rPr lang="nl-NL" sz="4800" dirty="0"/>
              <a:t>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5778"/>
            <a:ext cx="10515600" cy="3415566"/>
          </a:xfrm>
        </p:spPr>
        <p:txBody>
          <a:bodyPr/>
          <a:lstStyle/>
          <a:p>
            <a:pPr marL="0" indent="0">
              <a:buNone/>
            </a:pPr>
            <a:endParaRPr lang="nl-NL" sz="2800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600" b="1" dirty="0"/>
              <a:t>Een morning-afterpil is hetzelfde als een abortuspil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03BC21-83CC-0F7A-C5E8-D88302271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03676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5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06D62A2-ECA3-4A1D-B1BB-F2659EAF0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3CD695-83CA-8141-9BB8-D74C490B7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3133" y="1657518"/>
            <a:ext cx="7715612" cy="904970"/>
          </a:xfrm>
        </p:spPr>
        <p:txBody>
          <a:bodyPr anchor="ctr">
            <a:noAutofit/>
          </a:bodyPr>
          <a:lstStyle/>
          <a:p>
            <a:pPr algn="ctr"/>
            <a:r>
              <a:rPr lang="nl-NL" sz="8800" b="1" dirty="0">
                <a:latin typeface="+mn-lt"/>
              </a:rPr>
              <a:t>Kennisquiz anticonceptie</a:t>
            </a:r>
            <a:endParaRPr lang="nl-NL" sz="8800" b="1" dirty="0">
              <a:latin typeface="+mn-lt"/>
              <a:ea typeface="Menlo" panose="020B0609030804020204" pitchFamily="49" charset="0"/>
              <a:cs typeface="Varela Round" pitchFamily="2" charset="-79"/>
            </a:endParaRPr>
          </a:p>
        </p:txBody>
      </p:sp>
      <p:pic>
        <p:nvPicPr>
          <p:cNvPr id="5" name="Afbeelding 4" descr="Afbeelding met persoon, poseren, menigte&#10;&#10;Automatisch gegenereerde beschrijving">
            <a:extLst>
              <a:ext uri="{FF2B5EF4-FFF2-40B4-BE49-F238E27FC236}">
                <a16:creationId xmlns:a16="http://schemas.microsoft.com/office/drawing/2014/main" id="{E98F5A5A-5D5D-2549-B28B-BE5466FEA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82" y="156210"/>
            <a:ext cx="2612692" cy="654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52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281"/>
            <a:ext cx="10687756" cy="1847497"/>
          </a:xfrm>
        </p:spPr>
        <p:txBody>
          <a:bodyPr>
            <a:normAutofit fontScale="90000"/>
          </a:bodyPr>
          <a:lstStyle/>
          <a:p>
            <a:r>
              <a:rPr lang="nl-NL" sz="4800" dirty="0">
                <a:solidFill>
                  <a:srgbClr val="FF0000"/>
                </a:solidFill>
              </a:rPr>
              <a:t>Niet waar!</a:t>
            </a:r>
            <a:br>
              <a:rPr lang="nl-NL" sz="4800" dirty="0"/>
            </a:br>
            <a:br>
              <a:rPr lang="nl-NL" sz="4800" dirty="0"/>
            </a:br>
            <a:br>
              <a:rPr lang="nl-NL" sz="4800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5655"/>
            <a:ext cx="10515600" cy="3415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i="0" u="none" strike="noStrike" baseline="0" dirty="0">
                <a:solidFill>
                  <a:srgbClr val="000000"/>
                </a:solidFill>
              </a:rPr>
              <a:t>De morning-afterpil en de abortuspil doen allebei iets anders</a:t>
            </a:r>
            <a:r>
              <a:rPr lang="nl-NL" sz="3200" b="1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nl-NL" sz="3200" b="1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3200" b="1" i="0" u="none" strike="noStrike" baseline="0" dirty="0">
                <a:solidFill>
                  <a:srgbClr val="000000"/>
                </a:solidFill>
              </a:rPr>
              <a:t>Morning-afterpil: stelt de eisprong uit (zodat de zaadcellen geen eitje kunnen bevruchten)</a:t>
            </a:r>
          </a:p>
          <a:p>
            <a:pPr marL="0" indent="0">
              <a:buNone/>
            </a:pPr>
            <a:endParaRPr lang="nl-NL" sz="3200" b="1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3200" b="1" i="0" u="none" strike="noStrike" baseline="0" dirty="0">
                <a:solidFill>
                  <a:srgbClr val="000000"/>
                </a:solidFill>
              </a:rPr>
              <a:t>Abortuspil: kan een zwangerschap tot 9 weken afbreken</a:t>
            </a:r>
            <a:endParaRPr lang="nl-NL" sz="102800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3245B0-6926-ACFC-C4BC-7578B9B00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03676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1202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281"/>
            <a:ext cx="10687756" cy="1847497"/>
          </a:xfrm>
        </p:spPr>
        <p:txBody>
          <a:bodyPr>
            <a:normAutofit fontScale="90000"/>
          </a:bodyPr>
          <a:lstStyle/>
          <a:p>
            <a:r>
              <a:rPr lang="nl-NL" sz="4800" dirty="0"/>
              <a:t>Waar of niet waar?</a:t>
            </a:r>
            <a:br>
              <a:rPr lang="nl-NL" sz="4800" dirty="0"/>
            </a:br>
            <a:br>
              <a:rPr lang="nl-NL" sz="4800" dirty="0"/>
            </a:br>
            <a:br>
              <a:rPr lang="nl-NL" sz="4800" dirty="0"/>
            </a:br>
            <a:r>
              <a:rPr lang="nl-NL" sz="4800" dirty="0"/>
              <a:t>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5778"/>
            <a:ext cx="10515600" cy="3415566"/>
          </a:xfrm>
        </p:spPr>
        <p:txBody>
          <a:bodyPr/>
          <a:lstStyle/>
          <a:p>
            <a:pPr marL="0" indent="0">
              <a:buNone/>
            </a:pPr>
            <a:endParaRPr lang="nl-NL" sz="2800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600" b="1" dirty="0"/>
              <a:t>Als je anticonceptie gebruikt, kan er toch een zwangerschap ontstaan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03BC21-83CC-0F7A-C5E8-D88302271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03676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984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281"/>
            <a:ext cx="10687756" cy="184749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B050"/>
                </a:solidFill>
              </a:rPr>
              <a:t>W</a:t>
            </a:r>
            <a:r>
              <a:rPr lang="nl-NL" sz="4800" dirty="0">
                <a:solidFill>
                  <a:srgbClr val="00B050"/>
                </a:solidFill>
              </a:rPr>
              <a:t>aar!</a:t>
            </a:r>
            <a:br>
              <a:rPr lang="nl-NL" sz="4800" dirty="0">
                <a:solidFill>
                  <a:srgbClr val="00B050"/>
                </a:solidFill>
              </a:rPr>
            </a:br>
            <a:br>
              <a:rPr lang="nl-NL" sz="4800" dirty="0">
                <a:solidFill>
                  <a:srgbClr val="00B050"/>
                </a:solidFill>
              </a:rPr>
            </a:br>
            <a:br>
              <a:rPr lang="nl-NL" sz="4800" dirty="0">
                <a:solidFill>
                  <a:srgbClr val="00B050"/>
                </a:solidFill>
              </a:rPr>
            </a:b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6845"/>
            <a:ext cx="10687756" cy="43462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3200" b="1" i="0" u="none" strike="noStrike" baseline="0" dirty="0">
                <a:solidFill>
                  <a:srgbClr val="000000"/>
                </a:solidFill>
              </a:rPr>
              <a:t>Inderdaad, want geen enkele anticonceptiemethode is 100% betrouwbaar!</a:t>
            </a:r>
          </a:p>
          <a:p>
            <a:pPr marL="0" indent="0">
              <a:buNone/>
            </a:pPr>
            <a:endParaRPr lang="nl-NL" sz="3200" b="1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3200" b="1" i="0" u="none" strike="noStrike" baseline="0" dirty="0">
                <a:solidFill>
                  <a:srgbClr val="000000"/>
                </a:solidFill>
              </a:rPr>
              <a:t>Het hangt er ook vanaf hoe goed je de anticonceptie gebruikt. Je kunt de anticonceptie een keer vergeten en het condoom kan scheuren.</a:t>
            </a:r>
          </a:p>
          <a:p>
            <a:pPr marL="0" indent="0">
              <a:buNone/>
            </a:pPr>
            <a:endParaRPr lang="nl-NL" sz="3200" b="1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3200" b="1" i="0" u="none" strike="noStrike" baseline="0" dirty="0">
                <a:solidFill>
                  <a:srgbClr val="000000"/>
                </a:solidFill>
              </a:rPr>
              <a:t>Bij 4 op de 10 onbedoelde zwangerschappen was er wel anticonceptie gebruikt, maar ging er iets mis…</a:t>
            </a:r>
          </a:p>
          <a:p>
            <a:pPr marL="0" indent="0">
              <a:buNone/>
            </a:pPr>
            <a:endParaRPr lang="nl-NL" sz="3200" b="1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3200" b="1" i="0" u="none" strike="noStrike" baseline="0" dirty="0">
                <a:solidFill>
                  <a:srgbClr val="000000"/>
                </a:solidFill>
              </a:rPr>
              <a:t>Anticonceptie én een condoom gebruiken, is het meest veilig! Zeker als je als jongen niet weet of het meisje zich goed heeft beschermd tegen zwangerschap.</a:t>
            </a:r>
            <a:endParaRPr lang="nl-NL" sz="95100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3245B0-6926-ACFC-C4BC-7578B9B00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03676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8721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281"/>
            <a:ext cx="10687756" cy="1847497"/>
          </a:xfrm>
        </p:spPr>
        <p:txBody>
          <a:bodyPr>
            <a:normAutofit fontScale="90000"/>
          </a:bodyPr>
          <a:lstStyle/>
          <a:p>
            <a:r>
              <a:rPr lang="nl-NL" sz="4800" dirty="0"/>
              <a:t>Einde quiz!</a:t>
            </a:r>
            <a:br>
              <a:rPr lang="nl-NL" sz="4800" dirty="0"/>
            </a:br>
            <a:br>
              <a:rPr lang="nl-NL" sz="4800" dirty="0"/>
            </a:br>
            <a:br>
              <a:rPr lang="nl-NL" sz="4800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6845"/>
            <a:ext cx="10687756" cy="4346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b="1" i="0" u="none" strike="noStrike" baseline="0" dirty="0">
                <a:solidFill>
                  <a:srgbClr val="000000"/>
                </a:solidFill>
              </a:rPr>
              <a:t>Meer weten? </a:t>
            </a:r>
          </a:p>
          <a:p>
            <a:pPr marL="0" indent="0">
              <a:buNone/>
            </a:pPr>
            <a:endParaRPr lang="nl-NL" sz="36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3600" b="1" i="0" u="none" strike="noStrike" baseline="0" dirty="0">
                <a:solidFill>
                  <a:srgbClr val="000000"/>
                </a:solidFill>
              </a:rPr>
              <a:t>Kijk op </a:t>
            </a:r>
            <a:r>
              <a:rPr lang="nl-NL" sz="3600" b="1" i="0" u="none" strike="noStrike" baseline="0" dirty="0">
                <a:solidFill>
                  <a:srgbClr val="000000"/>
                </a:solidFill>
                <a:hlinkClick r:id="rId2"/>
              </a:rPr>
              <a:t>www.sense.info</a:t>
            </a:r>
            <a:r>
              <a:rPr lang="nl-NL" sz="3600" b="1" dirty="0">
                <a:solidFill>
                  <a:srgbClr val="000000"/>
                </a:solidFill>
              </a:rPr>
              <a:t> </a:t>
            </a:r>
            <a:r>
              <a:rPr lang="nl-NL" sz="3600" b="1" i="0" u="none" strike="noStrike" baseline="0" dirty="0">
                <a:solidFill>
                  <a:srgbClr val="000000"/>
                </a:solidFill>
              </a:rPr>
              <a:t>voor betrouwbare informatie over seksualiteit</a:t>
            </a:r>
            <a:endParaRPr lang="nl-NL" sz="236600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3245B0-6926-ACFC-C4BC-7578B9B00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03676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34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281"/>
            <a:ext cx="10687756" cy="1847497"/>
          </a:xfrm>
        </p:spPr>
        <p:txBody>
          <a:bodyPr>
            <a:normAutofit fontScale="90000"/>
          </a:bodyPr>
          <a:lstStyle/>
          <a:p>
            <a:r>
              <a:rPr lang="nl-NL" sz="4800" dirty="0"/>
              <a:t>Waar of niet waar? </a:t>
            </a:r>
            <a:br>
              <a:rPr lang="nl-NL" sz="4800" dirty="0"/>
            </a:br>
            <a:br>
              <a:rPr lang="nl-NL" sz="4800" dirty="0"/>
            </a:br>
            <a:br>
              <a:rPr lang="nl-NL" sz="4800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5778"/>
            <a:ext cx="10515600" cy="3415566"/>
          </a:xfrm>
        </p:spPr>
        <p:txBody>
          <a:bodyPr/>
          <a:lstStyle/>
          <a:p>
            <a:pPr marL="0" indent="0">
              <a:buNone/>
            </a:pPr>
            <a:endParaRPr lang="nl-NL" sz="2800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600" b="1" dirty="0"/>
              <a:t>Van sommige anticonceptiemiddelen kun je onvruchtbaar worden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3245B0-6926-ACFC-C4BC-7578B9B00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03676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4072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281"/>
            <a:ext cx="10687756" cy="1847497"/>
          </a:xfrm>
        </p:spPr>
        <p:txBody>
          <a:bodyPr>
            <a:normAutofit fontScale="90000"/>
          </a:bodyPr>
          <a:lstStyle/>
          <a:p>
            <a:r>
              <a:rPr lang="nl-NL" sz="4800" dirty="0">
                <a:solidFill>
                  <a:srgbClr val="FF0000"/>
                </a:solidFill>
              </a:rPr>
              <a:t>Niet waar!</a:t>
            </a:r>
            <a:br>
              <a:rPr lang="nl-NL" sz="4800" dirty="0"/>
            </a:br>
            <a:br>
              <a:rPr lang="nl-NL" sz="4800" dirty="0"/>
            </a:br>
            <a:br>
              <a:rPr lang="nl-NL" sz="4800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5655"/>
            <a:ext cx="10515600" cy="34155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3200" b="1" i="0" u="none" strike="noStrike" baseline="0" dirty="0">
                <a:solidFill>
                  <a:srgbClr val="000000"/>
                </a:solidFill>
              </a:rPr>
              <a:t>Als je stopt met het gebruiken van een anticonceptiemiddel, kun je meteen weer zwanger worden. </a:t>
            </a:r>
          </a:p>
          <a:p>
            <a:pPr marL="0" indent="0">
              <a:buNone/>
            </a:pPr>
            <a:endParaRPr lang="nl-NL" sz="3200" b="1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3200" b="1" i="0" u="none" strike="noStrike" baseline="0" dirty="0">
                <a:solidFill>
                  <a:srgbClr val="000000"/>
                </a:solidFill>
              </a:rPr>
              <a:t>Alleen als je met de prikpil stopt, kan het een aantal maanden duren voordat je normale menstruatiecyclus weer op gang komt.</a:t>
            </a:r>
          </a:p>
          <a:p>
            <a:pPr marL="0" indent="0">
              <a:buNone/>
            </a:pPr>
            <a:endParaRPr lang="nl-NL" sz="3200" b="1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3200" b="1" i="0" u="none" strike="noStrike" baseline="0" dirty="0">
                <a:solidFill>
                  <a:srgbClr val="000000"/>
                </a:solidFill>
              </a:rPr>
              <a:t>Soms denken mensen dat je onvruchtbaa</a:t>
            </a:r>
            <a:r>
              <a:rPr lang="nl-NL" sz="3200" b="1" dirty="0">
                <a:solidFill>
                  <a:srgbClr val="000000"/>
                </a:solidFill>
              </a:rPr>
              <a:t>r </a:t>
            </a:r>
            <a:r>
              <a:rPr lang="nl-NL" sz="3200" b="1" i="0" u="none" strike="noStrike" baseline="0" dirty="0">
                <a:solidFill>
                  <a:srgbClr val="000000"/>
                </a:solidFill>
              </a:rPr>
              <a:t>kunt worden van een spiraaltje, maar dat is niet zo! </a:t>
            </a:r>
            <a:endParaRPr lang="nl-NL" sz="4400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3245B0-6926-ACFC-C4BC-7578B9B00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03676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549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281"/>
            <a:ext cx="10687756" cy="1847497"/>
          </a:xfrm>
        </p:spPr>
        <p:txBody>
          <a:bodyPr>
            <a:normAutofit fontScale="90000"/>
          </a:bodyPr>
          <a:lstStyle/>
          <a:p>
            <a:r>
              <a:rPr lang="nl-NL" sz="4800" dirty="0"/>
              <a:t>Waar of niet waar?</a:t>
            </a:r>
            <a:br>
              <a:rPr lang="nl-NL" sz="4800" dirty="0"/>
            </a:br>
            <a:br>
              <a:rPr lang="nl-NL" sz="4800" dirty="0"/>
            </a:br>
            <a:br>
              <a:rPr lang="nl-NL" sz="4800" dirty="0"/>
            </a:br>
            <a:r>
              <a:rPr lang="nl-NL" sz="4800" dirty="0"/>
              <a:t>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5778"/>
            <a:ext cx="10515600" cy="3415566"/>
          </a:xfrm>
        </p:spPr>
        <p:txBody>
          <a:bodyPr/>
          <a:lstStyle/>
          <a:p>
            <a:pPr marL="0" indent="0">
              <a:buNone/>
            </a:pPr>
            <a:endParaRPr lang="nl-NL" sz="2800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6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De penis terugtrekken voor het klaarkomen, is een betrouwbare manier om een zwangerschap te voorkomen</a:t>
            </a:r>
            <a:endParaRPr lang="nl-NL" sz="36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8F0801E-2AF2-C32C-D8B8-D7EB14BDC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03676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2959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281"/>
            <a:ext cx="10687756" cy="1847497"/>
          </a:xfrm>
        </p:spPr>
        <p:txBody>
          <a:bodyPr>
            <a:normAutofit fontScale="90000"/>
          </a:bodyPr>
          <a:lstStyle/>
          <a:p>
            <a:r>
              <a:rPr lang="nl-NL" sz="4800" dirty="0">
                <a:solidFill>
                  <a:srgbClr val="FF0000"/>
                </a:solidFill>
              </a:rPr>
              <a:t>Niet waar!</a:t>
            </a:r>
            <a:br>
              <a:rPr lang="nl-NL" sz="4800" dirty="0"/>
            </a:br>
            <a:br>
              <a:rPr lang="nl-NL" sz="4800" dirty="0"/>
            </a:br>
            <a:br>
              <a:rPr lang="nl-NL" sz="4800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5655"/>
            <a:ext cx="10515600" cy="3415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i="0" u="none" strike="noStrike" baseline="0" dirty="0">
                <a:solidFill>
                  <a:srgbClr val="000000"/>
                </a:solidFill>
              </a:rPr>
              <a:t>Terug trekken voor het klaarkomen is GEEN betrouwbare anticonceptiemethode.</a:t>
            </a:r>
          </a:p>
          <a:p>
            <a:pPr marL="0" indent="0">
              <a:buNone/>
            </a:pPr>
            <a:endParaRPr lang="nl-NL" sz="3200" b="1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3200" b="1" i="0" u="none" strike="noStrike" baseline="0" dirty="0">
                <a:solidFill>
                  <a:srgbClr val="000000"/>
                </a:solidFill>
              </a:rPr>
              <a:t>Het is heel lastig om op tijd terug te trekken, voordat er voorvocht of sperma in de vagina is gekomen.</a:t>
            </a:r>
          </a:p>
          <a:p>
            <a:pPr marL="0" indent="0">
              <a:buNone/>
            </a:pPr>
            <a:endParaRPr lang="nl-NL" sz="3200" b="1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3200" b="1" i="0" u="none" strike="noStrike" baseline="0" dirty="0">
                <a:solidFill>
                  <a:srgbClr val="000000"/>
                </a:solidFill>
              </a:rPr>
              <a:t>Een meisje moet er ook maar op vertrouwen dat de jongen zich op tijd terugtrekt…</a:t>
            </a:r>
            <a:endParaRPr lang="nl-NL" sz="6600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3245B0-6926-ACFC-C4BC-7578B9B00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03676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93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281"/>
            <a:ext cx="10687756" cy="1847497"/>
          </a:xfrm>
        </p:spPr>
        <p:txBody>
          <a:bodyPr>
            <a:normAutofit fontScale="90000"/>
          </a:bodyPr>
          <a:lstStyle/>
          <a:p>
            <a:r>
              <a:rPr lang="nl-NL" sz="4800" dirty="0"/>
              <a:t>Waar of niet waar?</a:t>
            </a:r>
            <a:br>
              <a:rPr lang="nl-NL" sz="4800" dirty="0"/>
            </a:br>
            <a:br>
              <a:rPr lang="nl-NL" sz="4800" dirty="0"/>
            </a:br>
            <a:br>
              <a:rPr lang="nl-NL" sz="4800" dirty="0"/>
            </a:br>
            <a:r>
              <a:rPr lang="nl-NL" sz="4800" dirty="0"/>
              <a:t>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5778"/>
            <a:ext cx="10515600" cy="3415566"/>
          </a:xfrm>
        </p:spPr>
        <p:txBody>
          <a:bodyPr/>
          <a:lstStyle/>
          <a:p>
            <a:pPr marL="0" indent="0">
              <a:buNone/>
            </a:pPr>
            <a:endParaRPr lang="nl-NL" sz="2800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6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Een meisje kan zwanger raken als ze sperma doorslikt </a:t>
            </a:r>
            <a:endParaRPr lang="nl-NL" sz="36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98F560-D6FC-8722-C6CA-9BFD6EF7B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03676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741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281"/>
            <a:ext cx="10687756" cy="1847497"/>
          </a:xfrm>
        </p:spPr>
        <p:txBody>
          <a:bodyPr>
            <a:normAutofit fontScale="90000"/>
          </a:bodyPr>
          <a:lstStyle/>
          <a:p>
            <a:r>
              <a:rPr lang="nl-NL" sz="4800" dirty="0">
                <a:solidFill>
                  <a:srgbClr val="FF0000"/>
                </a:solidFill>
              </a:rPr>
              <a:t>Niet waar!</a:t>
            </a:r>
            <a:br>
              <a:rPr lang="nl-NL" sz="4800" dirty="0"/>
            </a:br>
            <a:br>
              <a:rPr lang="nl-NL" sz="4800" dirty="0"/>
            </a:br>
            <a:br>
              <a:rPr lang="nl-NL" sz="4800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5655"/>
            <a:ext cx="10515600" cy="3415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b="1" i="0" u="none" strike="noStrike" baseline="0" dirty="0">
                <a:solidFill>
                  <a:srgbClr val="000000"/>
                </a:solidFill>
              </a:rPr>
              <a:t>Een zwangerschap kan alleen ontstaan door sperma in de vagina. </a:t>
            </a:r>
          </a:p>
          <a:p>
            <a:endParaRPr lang="nl-NL" sz="3600" b="1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3600" b="1" i="0" u="none" strike="noStrike" baseline="0" dirty="0">
                <a:solidFill>
                  <a:srgbClr val="000000"/>
                </a:solidFill>
              </a:rPr>
              <a:t>Als je sperma doorslikt komt het niet bij het eitje. </a:t>
            </a:r>
            <a:endParaRPr lang="nl-NL" sz="11500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3245B0-6926-ACFC-C4BC-7578B9B00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03676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6104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817B6-6719-7BE2-1F61-F3479B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281"/>
            <a:ext cx="10687756" cy="1847497"/>
          </a:xfrm>
        </p:spPr>
        <p:txBody>
          <a:bodyPr>
            <a:normAutofit fontScale="90000"/>
          </a:bodyPr>
          <a:lstStyle/>
          <a:p>
            <a:r>
              <a:rPr lang="nl-NL" sz="4800" dirty="0"/>
              <a:t>Waar of niet waar?</a:t>
            </a:r>
            <a:br>
              <a:rPr lang="nl-NL" sz="4800" dirty="0"/>
            </a:br>
            <a:br>
              <a:rPr lang="nl-NL" sz="4800" dirty="0"/>
            </a:br>
            <a:br>
              <a:rPr lang="nl-NL" sz="4800" dirty="0"/>
            </a:br>
            <a:r>
              <a:rPr lang="nl-NL" sz="4800" dirty="0"/>
              <a:t>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3257-8973-FFD9-04E3-E6204350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5778"/>
            <a:ext cx="10515600" cy="3415566"/>
          </a:xfrm>
        </p:spPr>
        <p:txBody>
          <a:bodyPr/>
          <a:lstStyle/>
          <a:p>
            <a:pPr marL="0" indent="0">
              <a:buNone/>
            </a:pPr>
            <a:endParaRPr lang="nl-NL" sz="2800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6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Als je seks hebt terwijl het meisje nog ongesteld is, kan ze zwanger raken</a:t>
            </a:r>
            <a:endParaRPr lang="nl-NL" sz="36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FD76A50-1168-A3C9-F41B-E3927FE7F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711" y="5803676"/>
            <a:ext cx="2043289" cy="964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693532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sheet" id="{3F5E95E1-D642-F34F-9080-09F08C6788DB}" vid="{C4E8CB85-233F-D64B-BF06-B68D787F0DF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561635DC091F4B9C35693F32659A90" ma:contentTypeVersion="13" ma:contentTypeDescription="Een nieuw document maken." ma:contentTypeScope="" ma:versionID="e8a57568aa0a9f5bf7ac629fcf261d69">
  <xsd:schema xmlns:xsd="http://www.w3.org/2001/XMLSchema" xmlns:xs="http://www.w3.org/2001/XMLSchema" xmlns:p="http://schemas.microsoft.com/office/2006/metadata/properties" xmlns:ns2="d36701ac-c755-4207-8ee6-693ae6b189a3" xmlns:ns3="b6a6dbee-470a-45fe-9356-44eebfc2a17f" targetNamespace="http://schemas.microsoft.com/office/2006/metadata/properties" ma:root="true" ma:fieldsID="e3b5a03ae9c8763be939e6dd68865665" ns2:_="" ns3:_="">
    <xsd:import namespace="d36701ac-c755-4207-8ee6-693ae6b189a3"/>
    <xsd:import namespace="b6a6dbee-470a-45fe-9356-44eebfc2a1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701ac-c755-4207-8ee6-693ae6b189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a6dbee-470a-45fe-9356-44eebfc2a17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C6B62B-8D08-414D-A979-44300CBC03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8903E1-A3F3-4081-BD29-1C8A8E20C0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6701ac-c755-4207-8ee6-693ae6b189a3"/>
    <ds:schemaRef ds:uri="b6a6dbee-470a-45fe-9356-44eebfc2a1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BC6E38-3736-44F3-9CE5-0985A5D94318}">
  <ds:schemaRefs>
    <ds:schemaRef ds:uri="http://www.w3.org/XML/1998/namespace"/>
    <ds:schemaRef ds:uri="http://schemas.openxmlformats.org/package/2006/metadata/core-properties"/>
    <ds:schemaRef ds:uri="d36701ac-c755-4207-8ee6-693ae6b189a3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b6a6dbee-470a-45fe-9356-44eebfc2a17f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SketchyVTI</Template>
  <TotalTime>49</TotalTime>
  <Words>786</Words>
  <Application>Microsoft Office PowerPoint</Application>
  <PresentationFormat>Breedbeeld</PresentationFormat>
  <Paragraphs>107</Paragraphs>
  <Slides>23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Arial</vt:lpstr>
      <vt:lpstr>Calibri</vt:lpstr>
      <vt:lpstr>Modern Love</vt:lpstr>
      <vt:lpstr>The Hand</vt:lpstr>
      <vt:lpstr>Varela Round</vt:lpstr>
      <vt:lpstr>SketchyVTI</vt:lpstr>
      <vt:lpstr>Welkom</vt:lpstr>
      <vt:lpstr>Kennisquiz anticonceptie</vt:lpstr>
      <vt:lpstr>Waar of niet waar?    </vt:lpstr>
      <vt:lpstr>Niet waar!   </vt:lpstr>
      <vt:lpstr>Waar of niet waar?    </vt:lpstr>
      <vt:lpstr>Niet waar!   </vt:lpstr>
      <vt:lpstr>Waar of niet waar?    </vt:lpstr>
      <vt:lpstr>Niet waar!   </vt:lpstr>
      <vt:lpstr>Waar of niet waar?    </vt:lpstr>
      <vt:lpstr>Waar!   </vt:lpstr>
      <vt:lpstr>Waar of niet waar?    </vt:lpstr>
      <vt:lpstr>Niet waar!   </vt:lpstr>
      <vt:lpstr>Waar of niet waar?    </vt:lpstr>
      <vt:lpstr>Waar!   </vt:lpstr>
      <vt:lpstr>Waar of niet waar?    </vt:lpstr>
      <vt:lpstr>Niet waar!   </vt:lpstr>
      <vt:lpstr>Waar of niet waar?    </vt:lpstr>
      <vt:lpstr>Waar!   </vt:lpstr>
      <vt:lpstr>Waar of niet waar?    </vt:lpstr>
      <vt:lpstr>Niet waar!   </vt:lpstr>
      <vt:lpstr>Waar of niet waar?    </vt:lpstr>
      <vt:lpstr>Waar!   </vt:lpstr>
      <vt:lpstr>Einde quiz!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Jenny Manders</dc:creator>
  <cp:lastModifiedBy>Minke Kruse</cp:lastModifiedBy>
  <cp:revision>19</cp:revision>
  <dcterms:created xsi:type="dcterms:W3CDTF">2022-04-11T21:44:36Z</dcterms:created>
  <dcterms:modified xsi:type="dcterms:W3CDTF">2022-09-14T13:00:00Z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0x01010017561635DC091F4B9C35693F32659A90</vt:lpwstr>
  </property>
</Properties>
</file>